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subtite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at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g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975359" y="2623537"/>
            <a:ext cx="11054082" cy="29035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1950719" y="5527040"/>
            <a:ext cx="9103361" cy="422656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FBF5FB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FBF5FB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FBF5FB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FBF5FB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FBF5FB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één</a:t>
            </a:r>
            <a:endParaRPr sz="4400">
              <a:solidFill>
                <a:srgbClr val="FBF5FB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twee</a:t>
            </a:r>
            <a:endParaRPr sz="4400">
              <a:solidFill>
                <a:srgbClr val="FBF5FB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drie</a:t>
            </a:r>
            <a:endParaRPr sz="4400">
              <a:solidFill>
                <a:srgbClr val="FBF5FB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vier</a:t>
            </a:r>
            <a:endParaRPr sz="4400">
              <a:solidFill>
                <a:srgbClr val="FBF5FB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vijf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  <a:endParaRPr sz="4400">
              <a:solidFill>
                <a:srgbClr val="F9F1F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  <a:endParaRPr sz="4400">
              <a:solidFill>
                <a:srgbClr val="F9F1F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  <a:endParaRPr sz="4400">
              <a:solidFill>
                <a:srgbClr val="F9F1F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  <a:endParaRPr sz="4400">
              <a:solidFill>
                <a:srgbClr val="F9F1F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zont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midde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c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6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bove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opsomming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één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twee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drie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vier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opsomming en foto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spcBef>
                <a:spcPts val="3200"/>
              </a:spcBef>
              <a:buSzPct val="75000"/>
              <a:buFontTx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6858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231900" indent="-342900" defTabSz="584200">
              <a:spcBef>
                <a:spcPts val="3200"/>
              </a:spcBef>
              <a:buSzPct val="75000"/>
              <a:buFontTx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6764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1209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één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twee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drie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vier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psommingstekens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één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twee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drie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vier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driem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BDE1"/>
            </a:gs>
            <a:gs pos="40000">
              <a:srgbClr val="C4B2DC"/>
            </a:gs>
            <a:gs pos="100000">
              <a:srgbClr val="250037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50239" y="130952"/>
            <a:ext cx="11704322" cy="2144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  <a:endParaRPr sz="4400">
              <a:solidFill>
                <a:srgbClr val="F9F1F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  <a:endParaRPr sz="4400">
              <a:solidFill>
                <a:srgbClr val="F9F1F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  <a:endParaRPr sz="4400">
              <a:solidFill>
                <a:srgbClr val="F9F1F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  <a:endParaRPr sz="4400">
              <a:solidFill>
                <a:srgbClr val="F9F1F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320107" y="9107762"/>
            <a:ext cx="3034454" cy="384049"/>
          </a:xfrm>
          <a:prstGeom prst="rect">
            <a:avLst/>
          </a:prstGeom>
          <a:ln w="12700">
            <a:miter lim="400000"/>
          </a:ln>
        </p:spPr>
        <p:txBody>
          <a:bodyPr lIns="65023" tIns="65023" rIns="65023" bIns="65023" anchor="ctr">
            <a:spAutoFit/>
          </a:bodyPr>
          <a:lstStyle>
            <a:lvl1pPr algn="r" defTabSz="457200">
              <a:defRPr sz="1600">
                <a:solidFill>
                  <a:srgbClr val="FBF5F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1pPr>
      <a:lvl2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2pPr>
      <a:lvl3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3pPr>
      <a:lvl4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4pPr>
      <a:lvl5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5pPr>
      <a:lvl6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6pPr>
      <a:lvl7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7pPr>
      <a:lvl8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8pPr>
      <a:lvl9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471487" indent="-471487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1pPr>
      <a:lvl2pPr marL="906235" indent="-449035" defTabSz="457200">
        <a:spcBef>
          <a:spcPts val="700"/>
        </a:spcBef>
        <a:buSzPct val="100000"/>
        <a:buFont typeface="Arial"/>
        <a:buChar char="–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2pPr>
      <a:lvl3pPr marL="1333500" indent="-41910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3pPr>
      <a:lvl4pPr marL="1874520" indent="-502920" defTabSz="457200">
        <a:spcBef>
          <a:spcPts val="700"/>
        </a:spcBef>
        <a:buSzPct val="100000"/>
        <a:buFont typeface="Arial"/>
        <a:buChar char="–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4pPr>
      <a:lvl5pPr marL="2331720" indent="-502920" defTabSz="457200">
        <a:spcBef>
          <a:spcPts val="700"/>
        </a:spcBef>
        <a:buSzPct val="100000"/>
        <a:buFont typeface="Arial"/>
        <a:buChar char="»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5pPr>
      <a:lvl6pPr marL="27889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6pPr>
      <a:lvl7pPr marL="32461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7pPr>
      <a:lvl8pPr marL="37033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8pPr>
      <a:lvl9pPr marL="41605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9pPr>
    </p:bodyStyle>
    <p:otherStyle>
      <a:lvl1pPr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1pPr>
      <a:lvl2pPr indent="4572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2pPr>
      <a:lvl3pPr indent="9144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3pPr>
      <a:lvl4pPr indent="13716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4pPr>
      <a:lvl5pPr indent="18288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5pPr>
      <a:lvl6pPr indent="22860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6pPr>
      <a:lvl7pPr indent="27432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7pPr>
      <a:lvl8pPr indent="32004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8pPr>
      <a:lvl9pPr indent="36576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xfrm>
            <a:off x="975359" y="3029937"/>
            <a:ext cx="11054082" cy="2761507"/>
          </a:xfrm>
          <a:prstGeom prst="rect">
            <a:avLst/>
          </a:prstGeom>
        </p:spPr>
        <p:txBody>
          <a:bodyPr/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9F1FA"/>
                </a:solidFill>
              </a:rPr>
              <a:t>Wetenschapsfilosofie </a:t>
            </a:r>
            <a:br>
              <a:rPr sz="5400">
                <a:solidFill>
                  <a:srgbClr val="F9F1FA"/>
                </a:solidFill>
              </a:rPr>
            </a:br>
            <a:r>
              <a:rPr sz="5400">
                <a:solidFill>
                  <a:srgbClr val="F9F1FA"/>
                </a:solidFill>
              </a:rPr>
              <a:t>Les 25:</a:t>
            </a:r>
            <a:br>
              <a:rPr sz="5400">
                <a:solidFill>
                  <a:srgbClr val="F9F1FA"/>
                </a:solidFill>
              </a:rPr>
            </a:br>
            <a:r>
              <a:rPr sz="5400">
                <a:solidFill>
                  <a:srgbClr val="F9F1FA"/>
                </a:solidFill>
              </a:rPr>
              <a:t>Tenslotte</a:t>
            </a:r>
          </a:p>
        </p:txBody>
      </p:sp>
      <p:pic>
        <p:nvPicPr>
          <p:cNvPr id="42" name="image1.png" descr="visual transparan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40136" y="2182623"/>
            <a:ext cx="5059705" cy="73787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-203940" y="390594"/>
            <a:ext cx="13663963" cy="269792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9F1FA"/>
                </a:solidFill>
              </a:rPr>
              <a:t>Kies één van onderstaande vragen om een essay over te schrijven:</a:t>
            </a:r>
            <a:br>
              <a:rPr sz="5400">
                <a:solidFill>
                  <a:srgbClr val="F9F1FA"/>
                </a:solidFill>
              </a:rPr>
            </a:b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650239" y="3088517"/>
            <a:ext cx="11704322" cy="5736828"/>
          </a:xfrm>
          <a:prstGeom prst="rect">
            <a:avLst/>
          </a:prstGeom>
        </p:spPr>
        <p:txBody>
          <a:bodyPr/>
          <a:lstStyle/>
          <a:p>
            <a:pPr lvl="0"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3800">
                <a:solidFill>
                  <a:srgbClr val="F9F1FA"/>
                </a:solidFill>
              </a:rPr>
              <a:t>Medische vraagstukken: </a:t>
            </a:r>
            <a:endParaRPr sz="3800">
              <a:solidFill>
                <a:srgbClr val="F9F1FA"/>
              </a:solidFill>
            </a:endParaRPr>
          </a:p>
          <a:p>
            <a:pPr lvl="0" marL="482600" indent="-482600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9F1FA"/>
                </a:solidFill>
              </a:rPr>
              <a:t>Moeten we grenzen opleggen aan de wetenschIn hoeverre mag embryo-selectie?</a:t>
            </a:r>
            <a:endParaRPr sz="3800">
              <a:solidFill>
                <a:srgbClr val="F9F1FA"/>
              </a:solidFill>
            </a:endParaRPr>
          </a:p>
          <a:p>
            <a:pPr lvl="0" marL="482600" indent="-482600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9F1FA"/>
                </a:solidFill>
              </a:rPr>
              <a:t>Mag je mensen/dieren klonen?</a:t>
            </a:r>
            <a:endParaRPr sz="3800">
              <a:solidFill>
                <a:srgbClr val="F9F1FA"/>
              </a:solidFill>
            </a:endParaRPr>
          </a:p>
          <a:p>
            <a:pPr lvl="0" marL="482600" indent="-482600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9F1FA"/>
                </a:solidFill>
              </a:rPr>
              <a:t>Zijn dierproeven voor medicijnen toegestaan?</a:t>
            </a:r>
            <a:endParaRPr sz="3800">
              <a:solidFill>
                <a:srgbClr val="F9F1FA"/>
              </a:solidFill>
            </a:endParaRPr>
          </a:p>
          <a:p>
            <a:pPr lvl="0" marL="482600" indent="-482600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9F1FA"/>
                </a:solidFill>
              </a:rPr>
              <a:t>Mag euthanasie?</a:t>
            </a:r>
            <a:endParaRPr sz="3800">
              <a:solidFill>
                <a:srgbClr val="F9F1FA"/>
              </a:solidFill>
            </a:endParaRPr>
          </a:p>
          <a:p>
            <a:pPr lvl="0" marL="482600" indent="-482600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9F1FA"/>
                </a:solidFill>
              </a:rPr>
              <a:t>Hoelang moet je mensen blijven behandelen?</a:t>
            </a:r>
            <a:endParaRPr sz="3800">
              <a:solidFill>
                <a:srgbClr val="F9F1FA"/>
              </a:solidFill>
            </a:endParaRPr>
          </a:p>
          <a:p>
            <a:pPr lvl="0" marL="482600" indent="-482600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9F1FA"/>
                </a:solidFill>
              </a:rPr>
              <a:t>Mogen genetische testjes online verkocht worden?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Of…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3800">
                <a:solidFill>
                  <a:srgbClr val="F9F1FA"/>
                </a:solidFill>
              </a:rPr>
              <a:t>Technologische vraagstukken: </a:t>
            </a:r>
            <a:endParaRPr sz="3800">
              <a:solidFill>
                <a:srgbClr val="F9F1FA"/>
              </a:solidFill>
            </a:endParaRPr>
          </a:p>
          <a:p>
            <a:pPr lvl="0" marL="482600" indent="-482600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9F1FA"/>
                </a:solidFill>
              </a:rPr>
              <a:t>Is genetisch gemanipuleerd voedsel goed? </a:t>
            </a:r>
            <a:endParaRPr sz="3800">
              <a:solidFill>
                <a:srgbClr val="F9F1FA"/>
              </a:solidFill>
            </a:endParaRPr>
          </a:p>
          <a:p>
            <a:pPr lvl="0" marL="482600" indent="-482600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9F1FA"/>
                </a:solidFill>
              </a:rPr>
              <a:t>Zijn chemische wapens toegestaan?</a:t>
            </a:r>
            <a:endParaRPr sz="3800">
              <a:solidFill>
                <a:srgbClr val="F9F1FA"/>
              </a:solidFill>
            </a:endParaRPr>
          </a:p>
          <a:p>
            <a:pPr lvl="0" marL="482600" indent="-482600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9F1FA"/>
                </a:solidFill>
              </a:rPr>
              <a:t>Is economie belangrijker dan milieu? </a:t>
            </a:r>
            <a:endParaRPr sz="3800">
              <a:solidFill>
                <a:srgbClr val="F9F1FA"/>
              </a:solidFill>
            </a:endParaRPr>
          </a:p>
          <a:p>
            <a:pPr lvl="0" marL="482600" indent="-482600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9F1FA"/>
                </a:solidFill>
              </a:rPr>
              <a:t>Is het erg als mensen de klimaatverandering hebben veroorzaakt door de CO2-uitstoot?</a:t>
            </a:r>
            <a:endParaRPr sz="3800">
              <a:solidFill>
                <a:srgbClr val="F9F1FA"/>
              </a:solidFill>
            </a:endParaRPr>
          </a:p>
          <a:p>
            <a:pPr lvl="0" marL="482600" indent="-482600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9F1FA"/>
                </a:solidFill>
              </a:rPr>
              <a:t>Mag Google alles van ons weten?</a:t>
            </a:r>
            <a:endParaRPr sz="3800">
              <a:solidFill>
                <a:srgbClr val="F9F1FA"/>
              </a:solidFill>
            </a:endParaRPr>
          </a:p>
          <a:p>
            <a:pPr lvl="0" marL="482600" indent="-482600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9F1FA"/>
                </a:solidFill>
              </a:rPr>
              <a:t>Moeten we onze privacy opofferen voor veiligheid?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xfrm>
            <a:off x="975359" y="4716302"/>
            <a:ext cx="11054082" cy="2090703"/>
          </a:xfrm>
          <a:prstGeom prst="rect">
            <a:avLst/>
          </a:prstGeom>
        </p:spPr>
        <p:txBody>
          <a:bodyPr/>
          <a:lstStyle/>
          <a:p>
            <a:pPr lvl="0" defTabSz="306324">
              <a:defRPr sz="1800">
                <a:solidFill>
                  <a:srgbClr val="000000"/>
                </a:solidFill>
              </a:defRPr>
            </a:pPr>
            <a:r>
              <a:rPr sz="3618">
                <a:solidFill>
                  <a:srgbClr val="F9F1FA"/>
                </a:solidFill>
              </a:rPr>
              <a:t>Schrijf een klein essay van minimaal 400 en maximaal 700 woorden over de gekozen stelling.</a:t>
            </a:r>
            <a:br>
              <a:rPr sz="3618">
                <a:solidFill>
                  <a:srgbClr val="F9F1FA"/>
                </a:solidFill>
              </a:rPr>
            </a:b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idx="1"/>
          </p:nvPr>
        </p:nvSpPr>
        <p:spPr>
          <a:xfrm>
            <a:off x="650239" y="466191"/>
            <a:ext cx="11704322" cy="9003323"/>
          </a:xfrm>
          <a:prstGeom prst="rect">
            <a:avLst/>
          </a:prstGeom>
        </p:spPr>
        <p:txBody>
          <a:bodyPr/>
          <a:lstStyle/>
          <a:p>
            <a:pPr lvl="0" marL="364331" indent="-364331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9F1FA"/>
                </a:solidFill>
              </a:rPr>
              <a:t>Begin het essay met een inleidende alinea waarom je deze vraag hebt gekozen.</a:t>
            </a:r>
            <a:endParaRPr sz="3400">
              <a:solidFill>
                <a:srgbClr val="F9F1FA"/>
              </a:solidFill>
            </a:endParaRPr>
          </a:p>
          <a:p>
            <a:pPr lvl="0" marL="364331" indent="-364331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9F1FA"/>
                </a:solidFill>
              </a:rPr>
              <a:t>De vraag moet zowel bevestigend als ontkennend beantwoord worden. Dus bijvoorbeeld bij de vraag ‘Mag Google alles van ons weten?’ beantwoord je door ‘ja, want….’ én ook door ‘nee, want…’</a:t>
            </a:r>
            <a:endParaRPr sz="3400">
              <a:solidFill>
                <a:srgbClr val="F9F1FA"/>
              </a:solidFill>
            </a:endParaRPr>
          </a:p>
          <a:p>
            <a:pPr lvl="0" marL="364331" indent="-364331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9F1FA"/>
                </a:solidFill>
              </a:rPr>
              <a:t>Geef een aantal argumenten waarom wel (één per alinea).</a:t>
            </a:r>
            <a:endParaRPr sz="3400">
              <a:solidFill>
                <a:srgbClr val="F9F1FA"/>
              </a:solidFill>
            </a:endParaRPr>
          </a:p>
          <a:p>
            <a:pPr lvl="0" marL="364331" indent="-364331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9F1FA"/>
                </a:solidFill>
              </a:rPr>
              <a:t>Geef een aantal argumenten waarom niet (één per alinea).</a:t>
            </a:r>
            <a:endParaRPr sz="3400">
              <a:solidFill>
                <a:srgbClr val="F9F1FA"/>
              </a:solidFill>
            </a:endParaRPr>
          </a:p>
          <a:p>
            <a:pPr lvl="0" marL="364331" indent="-364331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9F1FA"/>
                </a:solidFill>
              </a:rPr>
              <a:t>Probeer zowel je voor- als je tegenargumenten zoveel mogelijk te weerleggen.</a:t>
            </a:r>
            <a:endParaRPr sz="3400">
              <a:solidFill>
                <a:srgbClr val="F9F1FA"/>
              </a:solidFill>
            </a:endParaRPr>
          </a:p>
          <a:p>
            <a:pPr lvl="0" marL="364331" indent="-364331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9F1FA"/>
                </a:solidFill>
              </a:rPr>
              <a:t>Geef concrete voorbeelden om je betoog te onderstrepen.</a:t>
            </a:r>
            <a:endParaRPr sz="3400">
              <a:solidFill>
                <a:srgbClr val="F9F1FA"/>
              </a:solidFill>
            </a:endParaRPr>
          </a:p>
          <a:p>
            <a:pPr lvl="0" marL="364331" indent="-364331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9F1FA"/>
                </a:solidFill>
              </a:rPr>
              <a:t>Eindig met een conclusie waarin je kort aangeeft welke positie je voorkeur heeft  en waarom.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xfrm>
            <a:off x="195017" y="650239"/>
            <a:ext cx="12809784" cy="1625601"/>
          </a:xfrm>
          <a:prstGeom prst="rect">
            <a:avLst/>
          </a:prstGeom>
        </p:spPr>
        <p:txBody>
          <a:bodyPr/>
          <a:lstStyle/>
          <a:p>
            <a:pPr lvl="0" defTabSz="269747">
              <a:defRPr sz="1800">
                <a:solidFill>
                  <a:srgbClr val="000000"/>
                </a:solidFill>
              </a:defRPr>
            </a:pPr>
            <a:r>
              <a:rPr sz="3185">
                <a:solidFill>
                  <a:srgbClr val="F9F1FA"/>
                </a:solidFill>
              </a:rPr>
              <a:t>Het essay wordt aan de hand van de volgende criteria beoordeeld:</a:t>
            </a:r>
            <a:br>
              <a:rPr sz="3185">
                <a:solidFill>
                  <a:srgbClr val="F9F1FA"/>
                </a:solidFill>
              </a:rPr>
            </a:b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 marL="472965" indent="-472965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9F1FA"/>
                </a:solidFill>
              </a:rPr>
              <a:t>Het moet een boeiend verhaal zijn.</a:t>
            </a:r>
            <a:endParaRPr sz="4000">
              <a:solidFill>
                <a:srgbClr val="F9F1FA"/>
              </a:solidFill>
            </a:endParaRPr>
          </a:p>
          <a:p>
            <a:pPr lvl="0" marL="472965" indent="-472965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9F1FA"/>
                </a:solidFill>
              </a:rPr>
              <a:t>Er zitten concrete voorbeelden in.</a:t>
            </a:r>
            <a:endParaRPr sz="4000">
              <a:solidFill>
                <a:srgbClr val="F9F1FA"/>
              </a:solidFill>
            </a:endParaRPr>
          </a:p>
          <a:p>
            <a:pPr lvl="0" marL="472965" indent="-472965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9F1FA"/>
                </a:solidFill>
              </a:rPr>
              <a:t>Er zitten voor- en tegenargumenten in.</a:t>
            </a:r>
            <a:endParaRPr sz="4000">
              <a:solidFill>
                <a:srgbClr val="F9F1FA"/>
              </a:solidFill>
            </a:endParaRPr>
          </a:p>
          <a:p>
            <a:pPr lvl="0" marL="472965" indent="-472965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9F1FA"/>
                </a:solidFill>
              </a:rPr>
              <a:t>Argumenten worden zoveel mogelijk weerlegd.</a:t>
            </a:r>
            <a:endParaRPr sz="4000">
              <a:solidFill>
                <a:srgbClr val="F9F1FA"/>
              </a:solidFill>
            </a:endParaRPr>
          </a:p>
          <a:p>
            <a:pPr lvl="0" marL="472965" indent="-472965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9F1FA"/>
                </a:solidFill>
              </a:rPr>
              <a:t>Het betoog is logisch opgebouwd. </a:t>
            </a:r>
            <a:endParaRPr sz="4000">
              <a:solidFill>
                <a:srgbClr val="F9F1FA"/>
              </a:solidFill>
            </a:endParaRPr>
          </a:p>
          <a:p>
            <a:pPr lvl="0" marL="472965" indent="-472965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9F1FA"/>
                </a:solidFill>
              </a:rPr>
              <a:t>De conclusie sluit aan bij de door jou gegeven argumenten.</a:t>
            </a:r>
            <a:endParaRPr sz="4000">
              <a:solidFill>
                <a:srgbClr val="F9F1FA"/>
              </a:solidFill>
            </a:endParaRPr>
          </a:p>
          <a:p>
            <a:pPr lvl="0" marL="472965" indent="-472965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9F1FA"/>
                </a:solidFill>
              </a:rPr>
              <a:t>Je wordt niet beoordeeld op je uiteindelijke mening.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body" idx="1"/>
          </p:nvPr>
        </p:nvSpPr>
        <p:spPr>
          <a:xfrm>
            <a:off x="1950719" y="4041053"/>
            <a:ext cx="9103361" cy="249258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Succes!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