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subtite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a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dd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bov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psommin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opsomming en 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231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6764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1209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één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twee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drie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vier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psommingstekens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driem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BDE1"/>
            </a:gs>
            <a:gs pos="40000">
              <a:srgbClr val="C4B2DC"/>
            </a:gs>
            <a:gs pos="100000">
              <a:srgbClr val="250037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7" y="9107762"/>
            <a:ext cx="3034454" cy="3840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57200">
              <a:defRPr sz="1600">
                <a:solidFill>
                  <a:srgbClr val="FBF5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471487" indent="-471487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marL="906235" indent="-449035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marL="1333500" indent="-41910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marL="1874520" indent="-502920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marL="2331720" indent="-502920" defTabSz="457200">
        <a:spcBef>
          <a:spcPts val="700"/>
        </a:spcBef>
        <a:buSzPct val="100000"/>
        <a:buFont typeface="Arial"/>
        <a:buChar char="»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marL="27889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marL="32461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marL="37033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marL="41605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975359" y="3029937"/>
            <a:ext cx="11054082" cy="2761507"/>
          </a:xfrm>
          <a:prstGeom prst="rect">
            <a:avLst/>
          </a:prstGeom>
        </p:spPr>
        <p:txBody>
          <a:bodyPr/>
          <a:lstStyle/>
          <a:p>
            <a:pPr lvl="0" algn="l" defTabSz="356615">
              <a:defRPr sz="1800">
                <a:solidFill>
                  <a:srgbClr val="000000"/>
                </a:solidFill>
              </a:defRPr>
            </a:pPr>
            <a:r>
              <a:rPr sz="4212">
                <a:solidFill>
                  <a:srgbClr val="F9F1FA"/>
                </a:solidFill>
              </a:rPr>
              <a:t>Wetenschapsfilosofie </a:t>
            </a:r>
            <a:br>
              <a:rPr sz="4212">
                <a:solidFill>
                  <a:srgbClr val="F9F1FA"/>
                </a:solidFill>
              </a:rPr>
            </a:br>
            <a:r>
              <a:rPr sz="4212">
                <a:solidFill>
                  <a:srgbClr val="F9F1FA"/>
                </a:solidFill>
              </a:rPr>
              <a:t>Les 14:</a:t>
            </a:r>
            <a:br>
              <a:rPr sz="4212">
                <a:solidFill>
                  <a:srgbClr val="F9F1FA"/>
                </a:solidFill>
              </a:rPr>
            </a:br>
            <a:r>
              <a:rPr sz="4212">
                <a:solidFill>
                  <a:srgbClr val="F9F1FA"/>
                </a:solidFill>
              </a:rPr>
              <a:t>Grenzen aan </a:t>
            </a:r>
            <a:br>
              <a:rPr sz="4212">
                <a:solidFill>
                  <a:srgbClr val="F9F1FA"/>
                </a:solidFill>
              </a:rPr>
            </a:br>
            <a:r>
              <a:rPr sz="4212">
                <a:solidFill>
                  <a:srgbClr val="F9F1FA"/>
                </a:solidFill>
              </a:rPr>
              <a:t>de wetenschap</a:t>
            </a:r>
          </a:p>
        </p:txBody>
      </p:sp>
      <p:pic>
        <p:nvPicPr>
          <p:cNvPr id="42" name="image1.png" descr="visual transpara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0136" y="2182623"/>
            <a:ext cx="5059705" cy="7378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9F1FA"/>
                </a:solidFill>
              </a:rPr>
              <a:t>Vooruitgang &amp; ethische vragen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4400">
                <a:solidFill>
                  <a:srgbClr val="F9F1FA"/>
                </a:solidFill>
              </a:rPr>
              <a:t>Medische vraagstukken: </a:t>
            </a:r>
            <a:endParaRPr i="1" sz="4400">
              <a:solidFill>
                <a:srgbClr val="F9F1FA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In hoeverre mag embryo-selectie?</a:t>
            </a:r>
            <a:endParaRPr sz="4400">
              <a:solidFill>
                <a:srgbClr val="F9F1FA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Mag je mensen/dieren klonen?</a:t>
            </a:r>
            <a:endParaRPr sz="4400">
              <a:solidFill>
                <a:srgbClr val="F9F1FA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Zijn dierproeven voor medicijnen toegestaan?</a:t>
            </a:r>
            <a:endParaRPr sz="4400">
              <a:solidFill>
                <a:srgbClr val="F9F1FA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Mag euthanasie?</a:t>
            </a:r>
            <a:endParaRPr sz="4400">
              <a:solidFill>
                <a:srgbClr val="F9F1FA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Hoelang moet je mensen blijven behandelen?</a:t>
            </a:r>
            <a:endParaRPr sz="4400">
              <a:solidFill>
                <a:srgbClr val="F9F1FA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Mogen genetische testjes online verkocht worden?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9F1FA"/>
                </a:solidFill>
              </a:rPr>
              <a:t>Vooruitgang &amp; ethische vragen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1245971" y="2084365"/>
            <a:ext cx="11704322" cy="7158609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3800">
                <a:solidFill>
                  <a:srgbClr val="F9F1FA"/>
                </a:solidFill>
              </a:rPr>
              <a:t>Technologische vraagstukken: </a:t>
            </a:r>
            <a:endParaRPr i="1"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Is genetisch gemanipuleerd voedsel goed? 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Zijn chemische wapens toegestaan?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Is economie belangrijker dan milieu? 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Is het erg als mensen de klimaatverandering hebben veroorzaakt door de CO2-             </a:t>
            </a:r>
            <a:endParaRPr sz="3800">
              <a:solidFill>
                <a:srgbClr val="F9F1FA"/>
              </a:solidFill>
            </a:endParaRPr>
          </a:p>
          <a:p>
            <a:pPr lvl="0"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    uitstoot?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Mag Google alles van ons weten?</a:t>
            </a:r>
            <a:endParaRPr sz="3800">
              <a:solidFill>
                <a:srgbClr val="F9F1FA"/>
              </a:solidFill>
            </a:endParaRPr>
          </a:p>
          <a:p>
            <a:pPr lvl="0" marL="482600" indent="-482600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9F1FA"/>
                </a:solidFill>
              </a:rPr>
              <a:t>Moeten we onze privacy opofferen voor veiligheid?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-1" y="390596"/>
            <a:ext cx="12937246" cy="1625601"/>
          </a:xfrm>
          <a:prstGeom prst="rect">
            <a:avLst/>
          </a:prstGeom>
        </p:spPr>
        <p:txBody>
          <a:bodyPr/>
          <a:lstStyle/>
          <a:p>
            <a:pPr lvl="0" defTabSz="402336">
              <a:defRPr sz="1800">
                <a:solidFill>
                  <a:srgbClr val="000000"/>
                </a:solidFill>
              </a:defRPr>
            </a:pPr>
            <a:r>
              <a:rPr sz="4752">
                <a:solidFill>
                  <a:srgbClr val="F9F1FA"/>
                </a:solidFill>
              </a:rPr>
              <a:t>Vroeger was het nog </a:t>
            </a:r>
            <a:br>
              <a:rPr sz="4752">
                <a:solidFill>
                  <a:srgbClr val="F9F1FA"/>
                </a:solidFill>
              </a:rPr>
            </a:br>
            <a:r>
              <a:rPr i="1" sz="4752">
                <a:solidFill>
                  <a:srgbClr val="F9F1FA"/>
                </a:solidFill>
              </a:rPr>
              <a:t>science fiction</a:t>
            </a:r>
            <a:r>
              <a:rPr sz="4752">
                <a:solidFill>
                  <a:srgbClr val="F9F1FA"/>
                </a:solidFill>
              </a:rPr>
              <a:t>: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Onbemande raketten naar Mars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Maanlanding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Iedereen een computer, iedereen telefoon met camera erin, navigatie, internet, films, muziek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Robotten die kunnen praten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Science fiction nu:</a:t>
            </a:r>
            <a:r>
              <a:rPr sz="6200">
                <a:solidFill>
                  <a:srgbClr val="F9F1FA"/>
                </a:solidFill>
              </a:rPr>
              <a:t> 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Robotten die lijken te voelen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Ruimtevaart naar andere planeten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Iedereen een chip in het lichaam voor Big Brother 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Klonen 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Genetisch gemanipuleerde mensen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vraag: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Moeten we grenzen opleggen aan de wetenschap?</a:t>
            </a:r>
            <a:r>
              <a:rPr sz="4400">
                <a:solidFill>
                  <a:srgbClr val="FBF5FB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